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313" r:id="rId4"/>
    <p:sldId id="314" r:id="rId5"/>
    <p:sldId id="309" r:id="rId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81B"/>
    <a:srgbClr val="0063A8"/>
    <a:srgbClr val="003E68"/>
    <a:srgbClr val="4F94C3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9F646-BEB3-4A34-AECE-5348284476FA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BD329-52CF-447F-AB31-7160CAB96D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70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D329-52CF-447F-AB31-7160CAB96D94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368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shutterstock_111236426 gaus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0" t="2204"/>
          <a:stretch/>
        </p:blipFill>
        <p:spPr>
          <a:xfrm>
            <a:off x="0" y="4293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Rectángulo 11"/>
          <p:cNvSpPr/>
          <p:nvPr userDrawn="1"/>
        </p:nvSpPr>
        <p:spPr>
          <a:xfrm>
            <a:off x="6553200" y="451821"/>
            <a:ext cx="2311101" cy="441064"/>
          </a:xfrm>
          <a:prstGeom prst="rect">
            <a:avLst/>
          </a:prstGeom>
          <a:solidFill>
            <a:srgbClr val="0063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3" name="Imagen 12" descr="01_fondo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8"/>
          <a:stretch/>
        </p:blipFill>
        <p:spPr>
          <a:xfrm>
            <a:off x="2205317" y="0"/>
            <a:ext cx="6925803" cy="6858000"/>
          </a:xfrm>
          <a:prstGeom prst="rect">
            <a:avLst/>
          </a:prstGeom>
        </p:spPr>
      </p:pic>
      <p:sp>
        <p:nvSpPr>
          <p:cNvPr id="14" name="Rectángulo 13"/>
          <p:cNvSpPr/>
          <p:nvPr userDrawn="1"/>
        </p:nvSpPr>
        <p:spPr>
          <a:xfrm>
            <a:off x="6464449" y="520084"/>
            <a:ext cx="2311101" cy="441064"/>
          </a:xfrm>
          <a:prstGeom prst="rect">
            <a:avLst/>
          </a:prstGeom>
          <a:solidFill>
            <a:srgbClr val="0063A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974" y="5756705"/>
            <a:ext cx="2439364" cy="116955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74" y="5875555"/>
            <a:ext cx="1983151" cy="82377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40772" r="11712" b="38156"/>
          <a:stretch/>
        </p:blipFill>
        <p:spPr>
          <a:xfrm>
            <a:off x="148249" y="6250193"/>
            <a:ext cx="2915322" cy="53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3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594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02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 rotWithShape="1">
          <a:blip r:embed="rId2"/>
          <a:srcRect r="709"/>
          <a:stretch/>
        </p:blipFill>
        <p:spPr>
          <a:xfrm>
            <a:off x="-14287" y="1587"/>
            <a:ext cx="9158287" cy="173364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45" y="181905"/>
            <a:ext cx="1526087" cy="6339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745" y="93799"/>
            <a:ext cx="2905154" cy="88234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287" y="-500720"/>
            <a:ext cx="3291454" cy="20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8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81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06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32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1432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6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0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475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8279-F92D-224F-ABB8-60FE432DDCD5}" type="datetimeFigureOut">
              <a:rPr lang="es-ES" smtClean="0"/>
              <a:t>27/04/2018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D533-1024-8D46-8AF6-42CD5EB2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77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6152" y="1307465"/>
            <a:ext cx="3717764" cy="1999645"/>
          </a:xfrm>
        </p:spPr>
        <p:txBody>
          <a:bodyPr>
            <a:normAutofit fontScale="90000"/>
          </a:bodyPr>
          <a:lstStyle/>
          <a:p>
            <a:pPr algn="r"/>
            <a:r>
              <a:rPr lang="es-ES" sz="4800" b="1" dirty="0">
                <a:solidFill>
                  <a:schemeClr val="bg1"/>
                </a:solidFill>
                <a:latin typeface="Myriad Pro"/>
                <a:cs typeface="Myriad Pro"/>
              </a:rPr>
              <a:t>Fideicomiso Financiero </a:t>
            </a:r>
            <a:r>
              <a:rPr lang="es-ES" sz="4800" b="1" i="1" dirty="0">
                <a:solidFill>
                  <a:schemeClr val="bg1"/>
                </a:solidFill>
                <a:latin typeface="Myriad Pro"/>
                <a:cs typeface="Myriad Pro"/>
              </a:rPr>
              <a:t>Corporación Vial del Uruguay I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527114" y="4616699"/>
            <a:ext cx="188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SERIES III y IV</a:t>
            </a:r>
          </a:p>
          <a:p>
            <a:pPr algn="r"/>
            <a:endParaRPr lang="es-ES" sz="2400" dirty="0">
              <a:solidFill>
                <a:schemeClr val="bg1"/>
              </a:solidFill>
            </a:endParaRPr>
          </a:p>
          <a:p>
            <a:pPr algn="r"/>
            <a:r>
              <a:rPr lang="es-ES" sz="2400" dirty="0">
                <a:solidFill>
                  <a:schemeClr val="bg1"/>
                </a:solidFill>
              </a:rPr>
              <a:t>Abril 2018</a:t>
            </a:r>
            <a:endParaRPr lang="es-UY" sz="2400" dirty="0">
              <a:solidFill>
                <a:schemeClr val="bg1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6246564" y="4368050"/>
            <a:ext cx="2445744" cy="4406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18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1480" y="1273730"/>
            <a:ext cx="83553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3E68"/>
                </a:solidFill>
              </a:rPr>
              <a:t>RESULTADOS DE LA EMISIÓN</a:t>
            </a:r>
          </a:p>
          <a:p>
            <a:pPr algn="just"/>
            <a:endParaRPr lang="es-ES" sz="2400" b="1" dirty="0">
              <a:solidFill>
                <a:srgbClr val="003E6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Serie III (en UI):</a:t>
            </a:r>
          </a:p>
          <a:p>
            <a:pPr algn="just"/>
            <a:endParaRPr lang="es-ES" sz="2400" b="1" dirty="0">
              <a:solidFill>
                <a:srgbClr val="003E68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3E68"/>
                </a:solidFill>
              </a:rPr>
              <a:t>Tramo competitivo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Monto ofertado: UI 2.530.587.000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Monto adjudicado: UI 1.109.898.500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Precio promedio ponderado de adjudicación: 102,55</a:t>
            </a:r>
          </a:p>
          <a:p>
            <a:pPr lvl="2" algn="just"/>
            <a:endParaRPr lang="es-ES" sz="2000" b="1" dirty="0">
              <a:solidFill>
                <a:srgbClr val="003E68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3E68"/>
                </a:solidFill>
              </a:rPr>
              <a:t>Tramo no competitivo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Monto ofertado: UI 1.101.500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Monto adjudicado: UI 1.101.500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Precio: 102,56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003E68"/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s-UY" sz="2000" b="1" dirty="0"/>
          </a:p>
        </p:txBody>
      </p:sp>
    </p:spTree>
    <p:extLst>
      <p:ext uri="{BB962C8B-B14F-4D97-AF65-F5344CB8AC3E}">
        <p14:creationId xmlns:p14="http://schemas.microsoft.com/office/powerpoint/2010/main" val="291696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11480" y="1273730"/>
            <a:ext cx="83553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3E68"/>
                </a:solidFill>
              </a:rPr>
              <a:t>RESULTADOS DE LA EMISIÓN</a:t>
            </a:r>
          </a:p>
          <a:p>
            <a:pPr algn="just"/>
            <a:endParaRPr lang="es-ES" sz="2400" b="1" dirty="0">
              <a:solidFill>
                <a:srgbClr val="003E6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Serie IV (en U$S):</a:t>
            </a:r>
          </a:p>
          <a:p>
            <a:pPr algn="just"/>
            <a:endParaRPr lang="es-ES" sz="2400" b="1" dirty="0">
              <a:solidFill>
                <a:srgbClr val="003E68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3E68"/>
                </a:solidFill>
              </a:rPr>
              <a:t>Tramo competitivo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Monto ofertado: U$S 39.461.000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Monto adjudicado: U$S 30.561.000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Precio de corte: 97,57</a:t>
            </a:r>
          </a:p>
          <a:p>
            <a:pPr lvl="2" algn="just"/>
            <a:endParaRPr lang="es-ES" sz="2000" b="1" dirty="0">
              <a:solidFill>
                <a:srgbClr val="003E68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003E68"/>
                </a:solidFill>
              </a:rPr>
              <a:t>Tramo no competitivo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Monto ofertado: U$S 16.469.200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Monto adjudicado: U$S 5.400.000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003E68"/>
                </a:solidFill>
              </a:rPr>
              <a:t>Precio: 97,57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003E68"/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s-UY" sz="2000" b="1" dirty="0"/>
          </a:p>
        </p:txBody>
      </p:sp>
    </p:spTree>
    <p:extLst>
      <p:ext uri="{BB962C8B-B14F-4D97-AF65-F5344CB8AC3E}">
        <p14:creationId xmlns:p14="http://schemas.microsoft.com/office/powerpoint/2010/main" val="298227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94335" y="1273730"/>
            <a:ext cx="83553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003E68"/>
                </a:solidFill>
              </a:rPr>
              <a:t>RESULTADOS DE LA EMISIÓN</a:t>
            </a:r>
          </a:p>
          <a:p>
            <a:pPr algn="just"/>
            <a:endParaRPr lang="es-ES" sz="2400" b="1" dirty="0">
              <a:solidFill>
                <a:srgbClr val="003E6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Serie III (en UI)</a:t>
            </a:r>
          </a:p>
          <a:p>
            <a:pPr algn="just"/>
            <a:endParaRPr lang="es-ES" sz="2400" b="1" i="1" dirty="0">
              <a:solidFill>
                <a:srgbClr val="003E68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Monto global ofertado: 2.531.688.000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Monto global adjudicado: UI 1.111.000.000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Precio: 102,55- Tasa efectiva: 3,49%</a:t>
            </a:r>
          </a:p>
          <a:p>
            <a:pPr algn="just"/>
            <a:endParaRPr lang="es-ES" sz="2400" b="1" i="1" dirty="0">
              <a:solidFill>
                <a:srgbClr val="003E68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Serie IV (en U$S)</a:t>
            </a:r>
          </a:p>
          <a:p>
            <a:pPr algn="just"/>
            <a:endParaRPr lang="es-ES" sz="2400" b="1" i="1" dirty="0">
              <a:solidFill>
                <a:srgbClr val="003E68"/>
              </a:solidFill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Monto global ofertado: U$S 55.930.200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Monto global adjudicado: U$S 35.961.000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003E68"/>
                </a:solidFill>
              </a:rPr>
              <a:t>Precio: 97,57- Tasa efectiva: 5,17%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003E68"/>
              </a:solidFill>
            </a:endParaRP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endParaRPr lang="es-UY" sz="2000" b="1" dirty="0"/>
          </a:p>
        </p:txBody>
      </p:sp>
    </p:spTree>
    <p:extLst>
      <p:ext uri="{BB962C8B-B14F-4D97-AF65-F5344CB8AC3E}">
        <p14:creationId xmlns:p14="http://schemas.microsoft.com/office/powerpoint/2010/main" val="285575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2497" r="12523"/>
          <a:stretch/>
        </p:blipFill>
        <p:spPr>
          <a:xfrm>
            <a:off x="0" y="23750"/>
            <a:ext cx="9148340" cy="68505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4060"/>
            <a:ext cx="2730818" cy="8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12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173</Words>
  <Application>Microsoft Office PowerPoint</Application>
  <PresentationFormat>Presentación en pantalla (4:3)</PresentationFormat>
  <Paragraphs>44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Myriad Pro</vt:lpstr>
      <vt:lpstr>Tema de Office</vt:lpstr>
      <vt:lpstr>Fideicomiso Financiero Corporación Vial del Uruguay I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</dc:title>
  <dc:creator>g G</dc:creator>
  <cp:lastModifiedBy>Alfonso Margenat</cp:lastModifiedBy>
  <cp:revision>97</cp:revision>
  <dcterms:created xsi:type="dcterms:W3CDTF">2017-01-27T17:48:01Z</dcterms:created>
  <dcterms:modified xsi:type="dcterms:W3CDTF">2018-04-27T18:27:16Z</dcterms:modified>
</cp:coreProperties>
</file>